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7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89DBC0-A34A-7EEB-BDAC-2D4AAE6CC9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0AF368-1E6B-CAE9-B813-0C12F8E826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A9CF0-8DD3-4155-9095-2208C127DAF0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A3EB2-E6E0-7AB9-DCE0-1754E8BC17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02D7F-7BC8-694A-AACE-7568783F60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16215-467F-4D16-9225-D0AB94E1A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97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5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9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39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1924" cy="68506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2600" y="64523"/>
            <a:ext cx="2302164" cy="353045"/>
          </a:xfrm>
        </p:spPr>
        <p:txBody>
          <a:bodyPr lIns="0" tIns="0" rIns="0" bIns="0"/>
          <a:lstStyle>
            <a:lvl1pPr>
              <a:defRPr sz="229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24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2600" y="64523"/>
            <a:ext cx="2302164" cy="353045"/>
          </a:xfrm>
        </p:spPr>
        <p:txBody>
          <a:bodyPr lIns="0" tIns="0" rIns="0" bIns="0"/>
          <a:lstStyle>
            <a:lvl1pPr>
              <a:defRPr sz="229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95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2600" y="64523"/>
            <a:ext cx="2302164" cy="353045"/>
          </a:xfrm>
        </p:spPr>
        <p:txBody>
          <a:bodyPr lIns="0" tIns="0" rIns="0" bIns="0"/>
          <a:lstStyle>
            <a:lvl1pPr>
              <a:defRPr sz="229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408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564" y="1828687"/>
            <a:ext cx="3531985" cy="39803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564" y="3076574"/>
            <a:ext cx="3591098" cy="64545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443368"/>
            <a:ext cx="1581267" cy="11941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11804" y="5744583"/>
            <a:ext cx="1197032" cy="839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38341" y="882126"/>
            <a:ext cx="3738880" cy="39803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35049" y="2226831"/>
            <a:ext cx="3591097" cy="129091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41944" y="5680036"/>
            <a:ext cx="1463041" cy="97894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51776" y="5411097"/>
            <a:ext cx="1625445" cy="14091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950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0D20-81F1-46FD-ADD9-DAE61B929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37791"/>
            <a:ext cx="9144000" cy="672172"/>
          </a:xfrm>
        </p:spPr>
        <p:txBody>
          <a:bodyPr anchor="b"/>
          <a:lstStyle>
            <a:lvl1pPr algn="ctr">
              <a:defRPr sz="43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D96AA-1265-B68E-2A37-2C75190A7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268852"/>
          </a:xfrm>
        </p:spPr>
        <p:txBody>
          <a:bodyPr/>
          <a:lstStyle>
            <a:lvl1pPr marL="0" indent="0" algn="ctr">
              <a:buNone/>
              <a:defRPr sz="1747"/>
            </a:lvl1pPr>
            <a:lvl2pPr marL="332832" indent="0" algn="ctr">
              <a:buNone/>
              <a:defRPr sz="1456"/>
            </a:lvl2pPr>
            <a:lvl3pPr marL="665665" indent="0" algn="ctr">
              <a:buNone/>
              <a:defRPr sz="1310"/>
            </a:lvl3pPr>
            <a:lvl4pPr marL="998497" indent="0" algn="ctr">
              <a:buNone/>
              <a:defRPr sz="1165"/>
            </a:lvl4pPr>
            <a:lvl5pPr marL="1331330" indent="0" algn="ctr">
              <a:buNone/>
              <a:defRPr sz="1165"/>
            </a:lvl5pPr>
            <a:lvl6pPr marL="1664162" indent="0" algn="ctr">
              <a:buNone/>
              <a:defRPr sz="1165"/>
            </a:lvl6pPr>
            <a:lvl7pPr marL="1996995" indent="0" algn="ctr">
              <a:buNone/>
              <a:defRPr sz="1165"/>
            </a:lvl7pPr>
            <a:lvl8pPr marL="2329827" indent="0" algn="ctr">
              <a:buNone/>
              <a:defRPr sz="1165"/>
            </a:lvl8pPr>
            <a:lvl9pPr marL="2662660" indent="0" algn="ctr">
              <a:buNone/>
              <a:defRPr sz="116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442A6-39DD-F316-2508-DE9B8C12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CC6E111A-1F95-49C1-9E44-58645F74E9B8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8325A-8FD2-B161-C172-0E83CA7D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29458-69B3-8227-8302-E105F28C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73758B38-501D-4D06-A016-873784F30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5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2600" y="64523"/>
            <a:ext cx="2302164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854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0B659-7EB7-D7E2-96BA-4524ABC5D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FB824AA-355F-E6E4-7FCD-DF61C0D940DB}"/>
              </a:ext>
            </a:extLst>
          </p:cNvPr>
          <p:cNvGrpSpPr/>
          <p:nvPr/>
        </p:nvGrpSpPr>
        <p:grpSpPr>
          <a:xfrm>
            <a:off x="0" y="-3661"/>
            <a:ext cx="12192000" cy="6861661"/>
            <a:chOff x="0" y="-2"/>
            <a:chExt cx="12192000" cy="685800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B5A28D2-8CD9-222B-96FC-E7AEED4F07F6}"/>
                </a:ext>
              </a:extLst>
            </p:cNvPr>
            <p:cNvSpPr/>
            <p:nvPr/>
          </p:nvSpPr>
          <p:spPr>
            <a:xfrm>
              <a:off x="0" y="-1"/>
              <a:ext cx="4109564" cy="6858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06867"/>
              <a:endParaRPr lang="en-US" sz="131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00D71D-7AC7-1F97-B77F-63AC3CCB63E7}"/>
                </a:ext>
              </a:extLst>
            </p:cNvPr>
            <p:cNvSpPr/>
            <p:nvPr/>
          </p:nvSpPr>
          <p:spPr>
            <a:xfrm>
              <a:off x="4106338" y="-2"/>
              <a:ext cx="4168700" cy="6858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06867"/>
              <a:endParaRPr lang="en-US" sz="131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AC29FF-2C30-3359-20D6-2F5D4196B460}"/>
                </a:ext>
              </a:extLst>
            </p:cNvPr>
            <p:cNvSpPr/>
            <p:nvPr/>
          </p:nvSpPr>
          <p:spPr>
            <a:xfrm>
              <a:off x="8280891" y="-2"/>
              <a:ext cx="3911109" cy="6858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06867"/>
              <a:endParaRPr lang="en-US" sz="1310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1C5AA1B-0D2D-8D13-946B-C48EBA25D27C}"/>
              </a:ext>
            </a:extLst>
          </p:cNvPr>
          <p:cNvSpPr/>
          <p:nvPr/>
        </p:nvSpPr>
        <p:spPr>
          <a:xfrm>
            <a:off x="11088076" y="5894854"/>
            <a:ext cx="838256" cy="7376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en-US" sz="131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BE8BFC-E314-2185-4616-3EA0A71C3944}"/>
              </a:ext>
            </a:extLst>
          </p:cNvPr>
          <p:cNvSpPr txBox="1"/>
          <p:nvPr/>
        </p:nvSpPr>
        <p:spPr>
          <a:xfrm>
            <a:off x="8758409" y="273452"/>
            <a:ext cx="2862206" cy="936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6563" tIns="33281" rIns="66563" bIns="3328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06867"/>
            <a:r>
              <a:rPr lang="en-US" sz="2824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MCCONNELL AFB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F664ED-9B98-F773-354B-8D7733C5F73F}"/>
              </a:ext>
            </a:extLst>
          </p:cNvPr>
          <p:cNvSpPr txBox="1"/>
          <p:nvPr/>
        </p:nvSpPr>
        <p:spPr>
          <a:xfrm>
            <a:off x="8931948" y="1444263"/>
            <a:ext cx="2936165" cy="7190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6563" tIns="33281" rIns="66563" bIns="3328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06867"/>
            <a:r>
              <a:rPr lang="en-US" sz="2118" b="1" kern="0" dirty="0">
                <a:solidFill>
                  <a:srgbClr val="0070C0"/>
                </a:solidFill>
                <a:latin typeface="Times New Roman"/>
                <a:cs typeface="Times New Roman"/>
              </a:rPr>
              <a:t>FITNESS &amp; SPORTS PROGRAM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31BB6-7E42-FD28-3F2F-D989361C5CAF}"/>
              </a:ext>
            </a:extLst>
          </p:cNvPr>
          <p:cNvSpPr txBox="1"/>
          <p:nvPr/>
        </p:nvSpPr>
        <p:spPr>
          <a:xfrm>
            <a:off x="9312479" y="3913356"/>
            <a:ext cx="2535079" cy="10174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6563" tIns="33281" rIns="66563" bIns="3328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06867"/>
            <a:r>
              <a:rPr lang="en-US" sz="1235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22 FSS/FSVS</a:t>
            </a:r>
          </a:p>
          <a:p>
            <a:pPr algn="ctr" defTabSz="806867"/>
            <a:r>
              <a:rPr lang="en-US" sz="1235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53479 Wichita St. #412</a:t>
            </a:r>
          </a:p>
          <a:p>
            <a:pPr algn="ctr" defTabSz="806867"/>
            <a:r>
              <a:rPr lang="en-US" sz="1235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McConnell AFB, KS 67221-5000</a:t>
            </a:r>
          </a:p>
          <a:p>
            <a:pPr algn="ctr" defTabSz="806867"/>
            <a:r>
              <a:rPr lang="en-US" sz="1235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COMM: 316-759-4009</a:t>
            </a:r>
          </a:p>
          <a:p>
            <a:pPr algn="ctr" defTabSz="806867"/>
            <a:r>
              <a:rPr lang="en-US" sz="1235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DSN: 759-4009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C706AE-1A3F-BCFC-55E3-6A9FA1911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291" y="2452590"/>
            <a:ext cx="2328304" cy="12428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F5521A-5851-6F6E-3376-9A6B259B2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927" y="5775824"/>
            <a:ext cx="851631" cy="81061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FF0D457-DA12-9C4E-1DFD-D1A349C40112}"/>
              </a:ext>
            </a:extLst>
          </p:cNvPr>
          <p:cNvSpPr/>
          <p:nvPr/>
        </p:nvSpPr>
        <p:spPr>
          <a:xfrm>
            <a:off x="9406410" y="5910861"/>
            <a:ext cx="838256" cy="7376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en-US" sz="131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C51EB06-D875-8D41-4FD9-DC147B09D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479" y="5786851"/>
            <a:ext cx="823896" cy="810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A0E38C-C23D-0130-6AB1-84DE917F6F14}"/>
              </a:ext>
            </a:extLst>
          </p:cNvPr>
          <p:cNvSpPr txBox="1"/>
          <p:nvPr/>
        </p:nvSpPr>
        <p:spPr>
          <a:xfrm>
            <a:off x="487087" y="91430"/>
            <a:ext cx="2662517" cy="7190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6563" tIns="33281" rIns="66563" bIns="3328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06867"/>
            <a:r>
              <a:rPr lang="en-US" sz="2118" b="1" kern="0" dirty="0">
                <a:solidFill>
                  <a:srgbClr val="0070C0"/>
                </a:solidFill>
                <a:latin typeface="Times New Roman"/>
                <a:cs typeface="Times New Roman"/>
              </a:rPr>
              <a:t>HOURS OF OPERATION</a:t>
            </a:r>
            <a:endParaRPr lang="en-US" sz="2118" kern="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B194B3-4347-C4A4-4E05-8F61FA6BC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701652"/>
              </p:ext>
            </p:extLst>
          </p:nvPr>
        </p:nvGraphicFramePr>
        <p:xfrm>
          <a:off x="362723" y="799462"/>
          <a:ext cx="2863634" cy="9629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31817">
                  <a:extLst>
                    <a:ext uri="{9D8B030D-6E8A-4147-A177-3AD203B41FA5}">
                      <a16:colId xmlns:a16="http://schemas.microsoft.com/office/drawing/2014/main" val="3936462414"/>
                    </a:ext>
                  </a:extLst>
                </a:gridCol>
                <a:gridCol w="1431817">
                  <a:extLst>
                    <a:ext uri="{9D8B030D-6E8A-4147-A177-3AD203B41FA5}">
                      <a16:colId xmlns:a16="http://schemas.microsoft.com/office/drawing/2014/main" val="2586299270"/>
                    </a:ext>
                  </a:extLst>
                </a:gridCol>
              </a:tblGrid>
              <a:tr h="227928">
                <a:tc>
                  <a:txBody>
                    <a:bodyPr/>
                    <a:lstStyle/>
                    <a:p>
                      <a:pPr lvl="0" algn="ctr">
                        <a:lnSpc>
                          <a:spcPts val="1040"/>
                        </a:lnSpc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Monday - Thursday</a:t>
                      </a:r>
                      <a:endParaRPr lang="en-US" sz="11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6563" marR="66563" marT="33281" marB="33281">
                    <a:lnL>
                      <a:noFill/>
                    </a:lnL>
                    <a:lnR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0600 - 2100</a:t>
                      </a:r>
                    </a:p>
                  </a:txBody>
                  <a:tcPr marL="66563" marR="66563" marT="33281" marB="33281">
                    <a:lnL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890459"/>
                  </a:ext>
                </a:extLst>
              </a:tr>
              <a:tr h="183635">
                <a:tc>
                  <a:txBody>
                    <a:bodyPr/>
                    <a:lstStyle/>
                    <a:p>
                      <a:pPr lvl="0" algn="ctr">
                        <a:lnSpc>
                          <a:spcPts val="1125"/>
                        </a:lnSpc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Friday</a:t>
                      </a:r>
                      <a:endParaRPr lang="en-US" sz="11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6563" marR="66563" marT="26417" marB="33281">
                    <a:lnL>
                      <a:noFill/>
                    </a:lnL>
                    <a:lnR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125"/>
                        </a:lnSpc>
                        <a:buNone/>
                      </a:pPr>
                      <a:r>
                        <a:rPr lang="en-US" sz="11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0600 - 2000</a:t>
                      </a:r>
                    </a:p>
                  </a:txBody>
                  <a:tcPr marL="66563" marR="66563" marT="21828" marB="33281">
                    <a:lnL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531672"/>
                  </a:ext>
                </a:extLst>
              </a:tr>
              <a:tr h="179046">
                <a:tc>
                  <a:txBody>
                    <a:bodyPr/>
                    <a:lstStyle/>
                    <a:p>
                      <a:pPr lvl="0" algn="ctr">
                        <a:lnSpc>
                          <a:spcPts val="1027"/>
                        </a:lnSpc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Weekends</a:t>
                      </a:r>
                    </a:p>
                  </a:txBody>
                  <a:tcPr marL="66563" marR="66563" marT="26417" marB="33281">
                    <a:lnL>
                      <a:noFill/>
                    </a:lnL>
                    <a:lnR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77"/>
                        </a:lnSpc>
                        <a:buNone/>
                      </a:pPr>
                      <a:r>
                        <a:rPr lang="en-US" sz="11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0900 - 1700</a:t>
                      </a:r>
                    </a:p>
                  </a:txBody>
                  <a:tcPr marL="66563" marR="66563" marT="21828" marB="33281">
                    <a:lnL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323269"/>
                  </a:ext>
                </a:extLst>
              </a:tr>
              <a:tr h="302311">
                <a:tc>
                  <a:txBody>
                    <a:bodyPr/>
                    <a:lstStyle/>
                    <a:p>
                      <a:pPr lvl="0" algn="ctr">
                        <a:lnSpc>
                          <a:spcPts val="1027"/>
                        </a:lnSpc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Federal Holidays &amp; Pass Days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6563" marR="66563" marT="26417" marB="33281">
                    <a:lnL>
                      <a:noFill/>
                    </a:lnL>
                    <a:lnR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77"/>
                        </a:lnSpc>
                        <a:buNone/>
                      </a:pPr>
                      <a:r>
                        <a:rPr lang="en-US" sz="1100" b="1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24/7 Hour Access Only</a:t>
                      </a:r>
                    </a:p>
                  </a:txBody>
                  <a:tcPr marL="66563" marR="66563" marT="21828" marB="33281">
                    <a:lnL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07449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AEB82F5-B229-B5B9-51C9-79C37D448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229330"/>
              </p:ext>
            </p:extLst>
          </p:nvPr>
        </p:nvGraphicFramePr>
        <p:xfrm>
          <a:off x="365332" y="1845638"/>
          <a:ext cx="2858416" cy="7790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0351">
                  <a:extLst>
                    <a:ext uri="{9D8B030D-6E8A-4147-A177-3AD203B41FA5}">
                      <a16:colId xmlns:a16="http://schemas.microsoft.com/office/drawing/2014/main" val="3936462414"/>
                    </a:ext>
                  </a:extLst>
                </a:gridCol>
                <a:gridCol w="1418065">
                  <a:extLst>
                    <a:ext uri="{9D8B030D-6E8A-4147-A177-3AD203B41FA5}">
                      <a16:colId xmlns:a16="http://schemas.microsoft.com/office/drawing/2014/main" val="2586299270"/>
                    </a:ext>
                  </a:extLst>
                </a:gridCol>
              </a:tblGrid>
              <a:tr h="190918">
                <a:tc gridSpan="2">
                  <a:txBody>
                    <a:bodyPr/>
                    <a:lstStyle/>
                    <a:p>
                      <a:pPr lvl="0" algn="ctr">
                        <a:lnSpc>
                          <a:spcPts val="1040"/>
                        </a:lnSpc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Indoor Pool Hours:</a:t>
                      </a:r>
                      <a:endParaRPr lang="en-US" sz="1100" u="none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66563" marR="66563" marT="33281" marB="3328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890459"/>
                  </a:ext>
                </a:extLst>
              </a:tr>
              <a:tr h="190918">
                <a:tc rowSpan="2">
                  <a:txBody>
                    <a:bodyPr/>
                    <a:lstStyle/>
                    <a:p>
                      <a:pPr lvl="0" algn="ctr">
                        <a:lnSpc>
                          <a:spcPts val="1125"/>
                        </a:lnSpc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rgbClr val="201C1C"/>
                          </a:solidFill>
                          <a:effectLst/>
                          <a:latin typeface="Times New Roman"/>
                        </a:rPr>
                        <a:t>Monday - Friday</a:t>
                      </a:r>
                      <a:endParaRPr lang="en-US" sz="1100" dirty="0">
                        <a:latin typeface="Times New Roman"/>
                      </a:endParaRPr>
                    </a:p>
                  </a:txBody>
                  <a:tcPr marL="66563" marR="66563" marT="26417" marB="33281">
                    <a:lnL>
                      <a:noFill/>
                    </a:lnL>
                    <a:lnR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125"/>
                        </a:lnSpc>
                        <a:buNone/>
                      </a:pPr>
                      <a:r>
                        <a:rPr lang="en-US" sz="1100" b="1" i="0">
                          <a:solidFill>
                            <a:srgbClr val="201C1C"/>
                          </a:solidFill>
                          <a:effectLst/>
                          <a:latin typeface="Times New Roman"/>
                        </a:rPr>
                        <a:t>0600 - 1200</a:t>
                      </a:r>
                    </a:p>
                  </a:txBody>
                  <a:tcPr marL="66563" marR="66563" marT="21828" marB="33281">
                    <a:lnL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531672"/>
                  </a:ext>
                </a:extLst>
              </a:tr>
              <a:tr h="179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T="36290">
                    <a:lnL>
                      <a:noFill/>
                    </a:lnL>
                    <a:lnR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077"/>
                        </a:lnSpc>
                        <a:buNone/>
                      </a:pPr>
                      <a:r>
                        <a:rPr lang="en-US" sz="1100" b="1" i="0">
                          <a:solidFill>
                            <a:srgbClr val="201C1C"/>
                          </a:solidFill>
                          <a:effectLst/>
                          <a:latin typeface="Times New Roman"/>
                        </a:rPr>
                        <a:t>1600 - 1930</a:t>
                      </a:r>
                    </a:p>
                  </a:txBody>
                  <a:tcPr marL="66563" marR="66563" marT="21828" marB="3328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323269"/>
                  </a:ext>
                </a:extLst>
              </a:tr>
              <a:tr h="190918">
                <a:tc>
                  <a:txBody>
                    <a:bodyPr/>
                    <a:lstStyle/>
                    <a:p>
                      <a:pPr lvl="0" algn="ctr">
                        <a:lnSpc>
                          <a:spcPts val="1027"/>
                        </a:lnSpc>
                        <a:buNone/>
                      </a:pPr>
                      <a:r>
                        <a:rPr lang="en-US" sz="1100" b="1" i="0" u="none" strike="noStrike" noProof="0">
                          <a:solidFill>
                            <a:srgbClr val="201C1C"/>
                          </a:solidFill>
                          <a:effectLst/>
                          <a:latin typeface="Times New Roman"/>
                        </a:rPr>
                        <a:t>Saturday</a:t>
                      </a:r>
                      <a:endParaRPr lang="en-US" sz="1100">
                        <a:latin typeface="Times New Roman"/>
                      </a:endParaRPr>
                    </a:p>
                  </a:txBody>
                  <a:tcPr marL="66563" marR="66563" marT="26417" marB="33281">
                    <a:lnL>
                      <a:noFill/>
                    </a:lnL>
                    <a:lnR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077"/>
                        </a:lnSpc>
                        <a:buNone/>
                      </a:pPr>
                      <a:r>
                        <a:rPr lang="en-US" sz="1100" b="1" i="0" dirty="0">
                          <a:solidFill>
                            <a:srgbClr val="201C1C"/>
                          </a:solidFill>
                          <a:effectLst/>
                          <a:latin typeface="Times New Roman"/>
                        </a:rPr>
                        <a:t>1200 - 1600</a:t>
                      </a:r>
                    </a:p>
                  </a:txBody>
                  <a:tcPr marL="66563" marR="66563" marT="21828" marB="33281">
                    <a:lnL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07449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F39F7D8-530F-FCC1-E80C-31EC09DC4600}"/>
              </a:ext>
            </a:extLst>
          </p:cNvPr>
          <p:cNvSpPr txBox="1"/>
          <p:nvPr/>
        </p:nvSpPr>
        <p:spPr>
          <a:xfrm>
            <a:off x="9076651" y="5324174"/>
            <a:ext cx="1497773" cy="2572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6563" tIns="33281" rIns="66563" bIns="3328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06867"/>
            <a:r>
              <a:rPr lang="en-US" sz="1235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Refuel  McConnell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C6A1E9-9D73-365D-FE50-1A650D2D1387}"/>
              </a:ext>
            </a:extLst>
          </p:cNvPr>
          <p:cNvSpPr txBox="1"/>
          <p:nvPr/>
        </p:nvSpPr>
        <p:spPr>
          <a:xfrm>
            <a:off x="10791105" y="5163263"/>
            <a:ext cx="1324325" cy="4473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6563" tIns="33281" rIns="66563" bIns="3328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06867"/>
            <a:r>
              <a:rPr lang="en-US" sz="1235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Fitness Center </a:t>
            </a:r>
            <a:endParaRPr lang="en-US" sz="1235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algn="ctr" defTabSz="806867"/>
            <a:r>
              <a:rPr lang="en-US" sz="1235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Facebook</a:t>
            </a:r>
            <a:endParaRPr lang="en-US" sz="1235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8652C-5561-2FBC-DE94-82E64588714A}"/>
              </a:ext>
            </a:extLst>
          </p:cNvPr>
          <p:cNvSpPr txBox="1"/>
          <p:nvPr/>
        </p:nvSpPr>
        <p:spPr>
          <a:xfrm>
            <a:off x="738732" y="3847954"/>
            <a:ext cx="2485016" cy="3931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6563" tIns="33281" rIns="66563" bIns="3328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06867"/>
            <a:r>
              <a:rPr lang="en-US" sz="2118" b="1" kern="0" dirty="0">
                <a:solidFill>
                  <a:srgbClr val="0070C0"/>
                </a:solidFill>
                <a:latin typeface="Times New Roman"/>
                <a:cs typeface="Times New Roman"/>
              </a:rPr>
              <a:t>INDOOR TRACK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2821E6-46A9-865F-8D06-44638E21FC3A}"/>
              </a:ext>
            </a:extLst>
          </p:cNvPr>
          <p:cNvSpPr txBox="1"/>
          <p:nvPr/>
        </p:nvSpPr>
        <p:spPr>
          <a:xfrm>
            <a:off x="738732" y="4964779"/>
            <a:ext cx="2485016" cy="365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6563" tIns="33281" rIns="66563" bIns="3328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06867"/>
            <a:r>
              <a:rPr lang="en-US" sz="1941" b="1" kern="0" dirty="0">
                <a:solidFill>
                  <a:srgbClr val="0070C0"/>
                </a:solidFill>
                <a:latin typeface="Times New Roman"/>
                <a:cs typeface="Times New Roman"/>
              </a:rPr>
              <a:t>OUTDOOR TRACK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5CC5FCF6-783D-9130-384A-40D257B20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88534"/>
              </p:ext>
            </p:extLst>
          </p:nvPr>
        </p:nvGraphicFramePr>
        <p:xfrm>
          <a:off x="383342" y="4228222"/>
          <a:ext cx="2847406" cy="70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703">
                  <a:extLst>
                    <a:ext uri="{9D8B030D-6E8A-4147-A177-3AD203B41FA5}">
                      <a16:colId xmlns:a16="http://schemas.microsoft.com/office/drawing/2014/main" val="65983303"/>
                    </a:ext>
                  </a:extLst>
                </a:gridCol>
                <a:gridCol w="1423703">
                  <a:extLst>
                    <a:ext uri="{9D8B030D-6E8A-4147-A177-3AD203B41FA5}">
                      <a16:colId xmlns:a16="http://schemas.microsoft.com/office/drawing/2014/main" val="4759892"/>
                    </a:ext>
                  </a:extLst>
                </a:gridCol>
              </a:tblGrid>
              <a:tr h="22792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</a:rPr>
                        <a:t>ASSESMENT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</a:rPr>
                        <a:t>LAPS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39818"/>
                  </a:ext>
                </a:extLst>
              </a:tr>
              <a:tr h="227928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2.0-Mile Run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188039"/>
                  </a:ext>
                </a:extLst>
              </a:tr>
              <a:tr h="227928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2-Km Walk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19 1/2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47299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24EC49E-7105-8B0A-304D-4B83CD60B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143706"/>
              </p:ext>
            </p:extLst>
          </p:nvPr>
        </p:nvGraphicFramePr>
        <p:xfrm>
          <a:off x="383342" y="5392439"/>
          <a:ext cx="2847406" cy="46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703">
                  <a:extLst>
                    <a:ext uri="{9D8B030D-6E8A-4147-A177-3AD203B41FA5}">
                      <a16:colId xmlns:a16="http://schemas.microsoft.com/office/drawing/2014/main" val="65983303"/>
                    </a:ext>
                  </a:extLst>
                </a:gridCol>
                <a:gridCol w="1423703">
                  <a:extLst>
                    <a:ext uri="{9D8B030D-6E8A-4147-A177-3AD203B41FA5}">
                      <a16:colId xmlns:a16="http://schemas.microsoft.com/office/drawing/2014/main" val="4759892"/>
                    </a:ext>
                  </a:extLst>
                </a:gridCol>
              </a:tblGrid>
              <a:tr h="22792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</a:rPr>
                        <a:t>ASSESMENT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</a:rPr>
                        <a:t>LAPS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39818"/>
                  </a:ext>
                </a:extLst>
              </a:tr>
              <a:tr h="227928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</a:rPr>
                        <a:t>2.0-</a:t>
                      </a:r>
                      <a:r>
                        <a:rPr lang="en-US" sz="1100" b="1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Mile Run</a:t>
                      </a:r>
                      <a:endParaRPr lang="en-US" sz="1100" b="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188039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28D6742D-DE92-EE72-6BAF-44982B5C04A9}"/>
              </a:ext>
            </a:extLst>
          </p:cNvPr>
          <p:cNvSpPr/>
          <p:nvPr/>
        </p:nvSpPr>
        <p:spPr>
          <a:xfrm>
            <a:off x="1623489" y="6043397"/>
            <a:ext cx="737591" cy="745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en-US" sz="131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709EE2-767D-77A6-AB9D-1BD9048B2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590" y="5991353"/>
            <a:ext cx="813741" cy="749173"/>
          </a:xfrm>
          <a:prstGeom prst="rect">
            <a:avLst/>
          </a:prstGeom>
        </p:spPr>
      </p:pic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4510B517-7A67-CF50-481E-372AFF94A341}"/>
              </a:ext>
            </a:extLst>
          </p:cNvPr>
          <p:cNvSpPr/>
          <p:nvPr/>
        </p:nvSpPr>
        <p:spPr>
          <a:xfrm rot="10800000">
            <a:off x="2572752" y="6115337"/>
            <a:ext cx="1050215" cy="45114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en-US" sz="131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0B4E47-0C8C-3C24-E53F-92C34DEDB6C1}"/>
              </a:ext>
            </a:extLst>
          </p:cNvPr>
          <p:cNvSpPr txBox="1"/>
          <p:nvPr/>
        </p:nvSpPr>
        <p:spPr>
          <a:xfrm>
            <a:off x="2847794" y="6127211"/>
            <a:ext cx="843131" cy="4703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6563" tIns="33281" rIns="66563" bIns="3328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06867"/>
            <a:r>
              <a:rPr lang="en-US" sz="131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PT Score Chart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30F0ED-2D1C-E646-54E8-F012AFCCD8DE}"/>
              </a:ext>
            </a:extLst>
          </p:cNvPr>
          <p:cNvSpPr txBox="1"/>
          <p:nvPr/>
        </p:nvSpPr>
        <p:spPr>
          <a:xfrm>
            <a:off x="4714778" y="98948"/>
            <a:ext cx="2946200" cy="7190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6563" tIns="33281" rIns="66563" bIns="3328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06867"/>
            <a:r>
              <a:rPr lang="en-US" sz="2118" b="1" kern="0">
                <a:solidFill>
                  <a:srgbClr val="0070C0"/>
                </a:solidFill>
                <a:latin typeface="Times New Roman"/>
                <a:cs typeface="Times New Roman"/>
              </a:rPr>
              <a:t>INTRAMURAL SPORTS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20F5AC-3BFE-3AF9-AA16-B1C01EACEC91}"/>
              </a:ext>
            </a:extLst>
          </p:cNvPr>
          <p:cNvSpPr txBox="1"/>
          <p:nvPr/>
        </p:nvSpPr>
        <p:spPr>
          <a:xfrm>
            <a:off x="4786941" y="2489637"/>
            <a:ext cx="2795644" cy="3931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6563" tIns="33281" rIns="66563" bIns="3328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06867"/>
            <a:r>
              <a:rPr lang="en-US" sz="2118" b="1" kern="0">
                <a:solidFill>
                  <a:srgbClr val="0070C0"/>
                </a:solidFill>
                <a:latin typeface="Times New Roman"/>
                <a:cs typeface="Times New Roman"/>
              </a:rPr>
              <a:t>24/7 HOUR ACCESS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A6C8E0-DFAD-018E-06BF-CE84C65EEE64}"/>
              </a:ext>
            </a:extLst>
          </p:cNvPr>
          <p:cNvSpPr txBox="1"/>
          <p:nvPr/>
        </p:nvSpPr>
        <p:spPr>
          <a:xfrm>
            <a:off x="4702548" y="4160244"/>
            <a:ext cx="2967509" cy="7190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6563" tIns="33281" rIns="66563" bIns="3328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06867"/>
            <a:r>
              <a:rPr lang="en-US" sz="2118" b="1" kern="0">
                <a:solidFill>
                  <a:srgbClr val="0070C0"/>
                </a:solidFill>
                <a:latin typeface="Times New Roman"/>
                <a:cs typeface="Times New Roman"/>
              </a:rPr>
              <a:t>RESERVATION REQUEST 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62ADBE64-2C42-EBEF-AF21-F3BF4637E15C}"/>
              </a:ext>
            </a:extLst>
          </p:cNvPr>
          <p:cNvGraphicFramePr>
            <a:graphicFrameLocks noGrp="1"/>
          </p:cNvGraphicFramePr>
          <p:nvPr/>
        </p:nvGraphicFramePr>
        <p:xfrm>
          <a:off x="4696668" y="787103"/>
          <a:ext cx="2906582" cy="1777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291">
                  <a:extLst>
                    <a:ext uri="{9D8B030D-6E8A-4147-A177-3AD203B41FA5}">
                      <a16:colId xmlns:a16="http://schemas.microsoft.com/office/drawing/2014/main" val="3610124074"/>
                    </a:ext>
                  </a:extLst>
                </a:gridCol>
                <a:gridCol w="1453291">
                  <a:extLst>
                    <a:ext uri="{9D8B030D-6E8A-4147-A177-3AD203B41FA5}">
                      <a16:colId xmlns:a16="http://schemas.microsoft.com/office/drawing/2014/main" val="4219341125"/>
                    </a:ext>
                  </a:extLst>
                </a:gridCol>
              </a:tblGrid>
              <a:tr h="261152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latin typeface="Times New Roman"/>
                        </a:rPr>
                        <a:t>SPORTS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latin typeface="Times New Roman"/>
                        </a:rPr>
                        <a:t>DURATION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37115"/>
                  </a:ext>
                </a:extLst>
              </a:tr>
              <a:tr h="38929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/>
                        </a:rPr>
                        <a:t>Volleyball</a:t>
                      </a:r>
                      <a:r>
                        <a:rPr lang="en-US" sz="1100" b="1">
                          <a:solidFill>
                            <a:srgbClr val="C00000"/>
                          </a:solidFill>
                          <a:latin typeface="Times New Roman"/>
                        </a:rPr>
                        <a:t>*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latin typeface="Times New Roman"/>
                        </a:rPr>
                        <a:t>Softball</a:t>
                      </a:r>
                      <a:r>
                        <a:rPr lang="en-US" sz="900" b="1" i="0" u="none" strike="noStrike" noProof="0">
                          <a:solidFill>
                            <a:srgbClr val="C00000"/>
                          </a:solidFill>
                          <a:latin typeface="Times New Roman"/>
                        </a:rPr>
                        <a:t>*</a:t>
                      </a:r>
                      <a:endParaRPr lang="en-US" sz="1600"/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/>
                        </a:rPr>
                        <a:t>March – April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/>
                        </a:rPr>
                        <a:t>June-August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21775"/>
                  </a:ext>
                </a:extLst>
              </a:tr>
              <a:tr h="227928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/>
                        </a:rPr>
                        <a:t>Golf</a:t>
                      </a:r>
                      <a:r>
                        <a:rPr lang="en-US" sz="1100" b="1">
                          <a:solidFill>
                            <a:srgbClr val="C00000"/>
                          </a:solidFill>
                          <a:latin typeface="Times New Roman"/>
                        </a:rPr>
                        <a:t>*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/>
                        </a:rPr>
                        <a:t>April - July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431828"/>
                  </a:ext>
                </a:extLst>
              </a:tr>
              <a:tr h="389292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/>
                        </a:rPr>
                        <a:t>Flag Football</a:t>
                      </a:r>
                      <a:r>
                        <a:rPr lang="en-US" sz="1100" b="1">
                          <a:solidFill>
                            <a:srgbClr val="C00000"/>
                          </a:solidFill>
                          <a:latin typeface="Times New Roman"/>
                        </a:rPr>
                        <a:t>*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/>
                        </a:rPr>
                        <a:t>September - November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574762"/>
                  </a:ext>
                </a:extLst>
              </a:tr>
              <a:tr h="227928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/>
                        </a:rPr>
                        <a:t>Basketball</a:t>
                      </a:r>
                      <a:r>
                        <a:rPr lang="en-US" sz="1100" b="1">
                          <a:solidFill>
                            <a:srgbClr val="C00000"/>
                          </a:solidFill>
                          <a:latin typeface="Times New Roman"/>
                        </a:rPr>
                        <a:t>*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/>
                        </a:rPr>
                        <a:t>December - February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376016"/>
                  </a:ext>
                </a:extLst>
              </a:tr>
              <a:tr h="244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C00000"/>
                          </a:solidFill>
                          <a:latin typeface="Times New Roman"/>
                        </a:rPr>
                        <a:t>*Subject to Change Timeframe*</a:t>
                      </a:r>
                      <a:endParaRPr lang="en-US" sz="1100" b="1" u="sng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293104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37A37609-CAC9-6626-3F34-7BDAD00BDA7D}"/>
              </a:ext>
            </a:extLst>
          </p:cNvPr>
          <p:cNvSpPr txBox="1"/>
          <p:nvPr/>
        </p:nvSpPr>
        <p:spPr>
          <a:xfrm>
            <a:off x="4708911" y="2906227"/>
            <a:ext cx="2884394" cy="14242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6563" tIns="33281" rIns="66563" bIns="3328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06867">
              <a:lnSpc>
                <a:spcPts val="1281"/>
              </a:lnSpc>
            </a:pPr>
            <a:r>
              <a:rPr lang="en-US" sz="1235" b="1" kern="0">
                <a:solidFill>
                  <a:srgbClr val="201C1C"/>
                </a:solidFill>
                <a:latin typeface="Times New Roman"/>
                <a:ea typeface="Segoe UI"/>
                <a:cs typeface="Times New Roman"/>
              </a:rPr>
              <a:t>Please stop by the Fitness Center front desk to sign the </a:t>
            </a:r>
            <a:r>
              <a:rPr lang="en-US" sz="1235" b="1" u="sng" kern="0">
                <a:solidFill>
                  <a:srgbClr val="201C1C"/>
                </a:solidFill>
                <a:latin typeface="Times New Roman"/>
                <a:ea typeface="Segoe UI"/>
                <a:cs typeface="Times New Roman"/>
              </a:rPr>
              <a:t>Updated Statement of Understanding</a:t>
            </a:r>
            <a:r>
              <a:rPr lang="en-US" sz="1235" b="1" kern="0">
                <a:solidFill>
                  <a:srgbClr val="201C1C"/>
                </a:solidFill>
                <a:latin typeface="Times New Roman"/>
                <a:ea typeface="Segoe UI"/>
                <a:cs typeface="Times New Roman"/>
              </a:rPr>
              <a:t> for 24/7 Access.</a:t>
            </a:r>
            <a:r>
              <a:rPr lang="en-US" sz="1235" kern="0">
                <a:solidFill>
                  <a:sysClr val="windowText" lastClr="000000"/>
                </a:solidFill>
                <a:latin typeface="Times New Roman"/>
                <a:ea typeface="Segoe UI"/>
                <a:cs typeface="Times New Roman"/>
              </a:rPr>
              <a:t>​</a:t>
            </a:r>
            <a:endParaRPr lang="en-US" sz="1235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algn="ctr" defTabSz="806867">
              <a:lnSpc>
                <a:spcPts val="1259"/>
              </a:lnSpc>
            </a:pPr>
            <a:endParaRPr lang="en-US" sz="1235" b="1" kern="0">
              <a:solidFill>
                <a:srgbClr val="201C1C"/>
              </a:solidFill>
              <a:latin typeface="Times New Roman"/>
              <a:ea typeface="Segoe UI"/>
              <a:cs typeface="Times New Roman"/>
            </a:endParaRPr>
          </a:p>
          <a:p>
            <a:pPr algn="ctr" defTabSz="806867">
              <a:lnSpc>
                <a:spcPts val="1259"/>
              </a:lnSpc>
            </a:pPr>
            <a:r>
              <a:rPr lang="en-US" sz="1235" b="1" kern="0">
                <a:solidFill>
                  <a:srgbClr val="201C1C"/>
                </a:solidFill>
                <a:latin typeface="Times New Roman"/>
                <a:ea typeface="Segoe UI"/>
                <a:cs typeface="Times New Roman"/>
              </a:rPr>
              <a:t>Available to all active duty, retirees &amp; dependents please refer to </a:t>
            </a:r>
            <a:r>
              <a:rPr lang="en-US" sz="1235" b="1" i="1" u="sng" kern="0">
                <a:solidFill>
                  <a:srgbClr val="201C1C"/>
                </a:solidFill>
                <a:latin typeface="Times New Roman"/>
                <a:ea typeface="Segoe UI"/>
                <a:cs typeface="Times New Roman"/>
              </a:rPr>
              <a:t>DAFI 34-114 for Age Restriction Policy, Table 3.1.</a:t>
            </a:r>
            <a:r>
              <a:rPr lang="en-US" sz="1235" i="1" u="sng" kern="0">
                <a:solidFill>
                  <a:sysClr val="windowText" lastClr="000000"/>
                </a:solidFill>
                <a:latin typeface="Times New Roman"/>
                <a:ea typeface="Segoe UI"/>
                <a:cs typeface="Times New Roman"/>
              </a:rPr>
              <a:t>​</a:t>
            </a:r>
            <a:endParaRPr lang="en-US" sz="1235" i="1" u="sng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algn="ctr" defTabSz="806867"/>
            <a:endParaRPr lang="en-US" sz="1235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9FF904-F0F0-1FC8-FC33-2A49E8B480A5}"/>
              </a:ext>
            </a:extLst>
          </p:cNvPr>
          <p:cNvSpPr txBox="1"/>
          <p:nvPr/>
        </p:nvSpPr>
        <p:spPr>
          <a:xfrm>
            <a:off x="4738495" y="4914262"/>
            <a:ext cx="2854811" cy="6373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6563" tIns="33281" rIns="66563" bIns="3328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06867"/>
            <a:r>
              <a:rPr lang="en-US" sz="1235" b="1" kern="0">
                <a:solidFill>
                  <a:sysClr val="windowText" lastClr="000000"/>
                </a:solidFill>
                <a:latin typeface="Times New Roman"/>
                <a:cs typeface="Times New Roman"/>
              </a:rPr>
              <a:t>Please submit the request through Fitness Center's Org Box: </a:t>
            </a:r>
            <a:endParaRPr lang="en-US" sz="1235" kern="0">
              <a:solidFill>
                <a:sysClr val="windowText" lastClr="000000"/>
              </a:solidFill>
            </a:endParaRPr>
          </a:p>
          <a:p>
            <a:pPr algn="ctr" defTabSz="806867"/>
            <a:r>
              <a:rPr lang="en-US" sz="1235" b="1" u="sng" kern="0">
                <a:solidFill>
                  <a:sysClr val="windowText" lastClr="000000"/>
                </a:solidFill>
                <a:latin typeface="Times New Roman"/>
                <a:cs typeface="Times New Roman"/>
              </a:rPr>
              <a:t>22FSS.FSVS@US.AF.MIL</a:t>
            </a:r>
            <a:endParaRPr lang="en-US" sz="1235" kern="0">
              <a:solidFill>
                <a:sysClr val="windowText" lastClr="000000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27F86FC-088B-2F7A-17DD-78B2EE91E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6911" y="5955631"/>
            <a:ext cx="1402103" cy="61609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D6500D5-5718-C7A0-36B0-91EE7599C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2379" y="5806254"/>
            <a:ext cx="919519" cy="89004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185F208-14FF-0A61-8CEC-321A8BB7DF79}"/>
              </a:ext>
            </a:extLst>
          </p:cNvPr>
          <p:cNvSpPr txBox="1"/>
          <p:nvPr/>
        </p:nvSpPr>
        <p:spPr>
          <a:xfrm>
            <a:off x="654581" y="2621899"/>
            <a:ext cx="2485016" cy="3931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6563" tIns="33281" rIns="66563" bIns="3328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06867"/>
            <a:r>
              <a:rPr lang="en-US" sz="2118" b="1" kern="0" dirty="0">
                <a:solidFill>
                  <a:srgbClr val="0070C0"/>
                </a:solidFill>
                <a:latin typeface="Times New Roman"/>
                <a:cs typeface="Times New Roman"/>
              </a:rPr>
              <a:t>INDOOR POOL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EFFAA8F0-43A1-76DC-C2D2-99EFDCE63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860495"/>
              </p:ext>
            </p:extLst>
          </p:nvPr>
        </p:nvGraphicFramePr>
        <p:xfrm>
          <a:off x="354149" y="3037740"/>
          <a:ext cx="2869599" cy="87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533">
                  <a:extLst>
                    <a:ext uri="{9D8B030D-6E8A-4147-A177-3AD203B41FA5}">
                      <a16:colId xmlns:a16="http://schemas.microsoft.com/office/drawing/2014/main" val="3262530342"/>
                    </a:ext>
                  </a:extLst>
                </a:gridCol>
                <a:gridCol w="956533">
                  <a:extLst>
                    <a:ext uri="{9D8B030D-6E8A-4147-A177-3AD203B41FA5}">
                      <a16:colId xmlns:a16="http://schemas.microsoft.com/office/drawing/2014/main" val="2974776719"/>
                    </a:ext>
                  </a:extLst>
                </a:gridCol>
                <a:gridCol w="956533">
                  <a:extLst>
                    <a:ext uri="{9D8B030D-6E8A-4147-A177-3AD203B41FA5}">
                      <a16:colId xmlns:a16="http://schemas.microsoft.com/office/drawing/2014/main" val="3080080443"/>
                    </a:ext>
                  </a:extLst>
                </a:gridCol>
              </a:tblGrid>
              <a:tr h="389292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/>
                        </a:rPr>
                        <a:t>LENGTH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/>
                        </a:rPr>
                        <a:t>LAPS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/>
                        </a:rPr>
                        <a:t>DISTANCE IN METERS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159447"/>
                  </a:ext>
                </a:extLst>
              </a:tr>
              <a:tr h="227928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/>
                        </a:rPr>
                        <a:t>1/2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25 Yards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64577"/>
                  </a:ext>
                </a:extLst>
              </a:tr>
              <a:tr h="227928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100 Yards</a:t>
                      </a:r>
                    </a:p>
                  </a:txBody>
                  <a:tcPr marL="66563" marR="66563" marT="33281" marB="332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022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0993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212</Words>
  <Application>Microsoft Office PowerPoint</Application>
  <PresentationFormat>Widescreen</PresentationFormat>
  <Paragraphs>69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Calibri</vt:lpstr>
      <vt:lpstr>Times New Roman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CHRISTIAN, ELAINE F AB BZ USAF AETC 737 TRG/WG25009</dc:creator>
  <cp:lastModifiedBy>CHRISTIAN, ELAINE F AB BZ USAF AETC 737 TRG/WG25009</cp:lastModifiedBy>
  <cp:revision>2</cp:revision>
  <dcterms:created xsi:type="dcterms:W3CDTF">2026-02-07T12:59:41Z</dcterms:created>
  <dcterms:modified xsi:type="dcterms:W3CDTF">2026-02-07T13:20:44Z</dcterms:modified>
</cp:coreProperties>
</file>